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7" r:id="rId10"/>
    <p:sldId id="299" r:id="rId11"/>
    <p:sldId id="308" r:id="rId12"/>
    <p:sldId id="298" r:id="rId13"/>
    <p:sldId id="300" r:id="rId14"/>
    <p:sldId id="302" r:id="rId15"/>
    <p:sldId id="301" r:id="rId16"/>
    <p:sldId id="303" r:id="rId17"/>
    <p:sldId id="304" r:id="rId18"/>
    <p:sldId id="305" r:id="rId19"/>
    <p:sldId id="306" r:id="rId20"/>
    <p:sldId id="307" r:id="rId21"/>
    <p:sldId id="309" r:id="rId22"/>
    <p:sldId id="311" r:id="rId23"/>
    <p:sldId id="259" r:id="rId24"/>
    <p:sldId id="260" r:id="rId25"/>
    <p:sldId id="283" r:id="rId26"/>
    <p:sldId id="284" r:id="rId27"/>
    <p:sldId id="285" r:id="rId28"/>
    <p:sldId id="261" r:id="rId29"/>
    <p:sldId id="272" r:id="rId30"/>
    <p:sldId id="276" r:id="rId31"/>
    <p:sldId id="277" r:id="rId32"/>
    <p:sldId id="269" r:id="rId33"/>
    <p:sldId id="270" r:id="rId34"/>
    <p:sldId id="263" r:id="rId35"/>
    <p:sldId id="271" r:id="rId36"/>
    <p:sldId id="264" r:id="rId37"/>
    <p:sldId id="274" r:id="rId38"/>
    <p:sldId id="265" r:id="rId39"/>
    <p:sldId id="266" r:id="rId40"/>
    <p:sldId id="267" r:id="rId41"/>
    <p:sldId id="268" r:id="rId42"/>
    <p:sldId id="262" r:id="rId43"/>
    <p:sldId id="278" r:id="rId44"/>
    <p:sldId id="279" r:id="rId45"/>
    <p:sldId id="273" r:id="rId46"/>
    <p:sldId id="275" r:id="rId47"/>
    <p:sldId id="281" r:id="rId48"/>
    <p:sldId id="282" r:id="rId49"/>
    <p:sldId id="280" r:id="rId50"/>
    <p:sldId id="286" r:id="rId51"/>
    <p:sldId id="287" r:id="rId52"/>
    <p:sldId id="289" r:id="rId53"/>
    <p:sldId id="288" r:id="rId54"/>
    <p:sldId id="25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Relationship Id="rId3" Type="http://schemas.openxmlformats.org/officeDocument/2006/relationships/hyperlink" Target="https://www.amazon.com/en/documentation/cloudformation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</a:t>
            </a:r>
            <a:r>
              <a:rPr lang="en-US" dirty="0" smtClean="0"/>
              <a:t>change.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Gorilla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dynamic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</a:t>
            </a:r>
          </a:p>
          <a:p>
            <a:pPr lvl="2"/>
            <a:r>
              <a:rPr lang="en-US" dirty="0" smtClean="0"/>
              <a:t>Shouldn’t require requests to a provider to provision </a:t>
            </a:r>
            <a:r>
              <a:rPr lang="en-US" dirty="0" smtClean="0"/>
              <a:t>infrastructure.</a:t>
            </a:r>
            <a:endParaRPr lang="en-US" dirty="0" smtClean="0"/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</a:t>
            </a:r>
            <a:r>
              <a:rPr lang="en-US" dirty="0" smtClean="0"/>
              <a:t>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</a:t>
            </a:r>
            <a:r>
              <a:rPr lang="en-US" dirty="0" smtClean="0"/>
              <a:t>systems.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</a:t>
            </a:r>
            <a:r>
              <a:rPr lang="en-US" dirty="0" smtClean="0"/>
              <a:t>infrastructure (Python Boto3).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</a:t>
            </a:r>
            <a:r>
              <a:rPr lang="en-US" dirty="0" smtClean="0"/>
              <a:t>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DevOps IT</a:t>
            </a:r>
          </a:p>
          <a:p>
            <a:r>
              <a:rPr lang="en-US" dirty="0" smtClean="0"/>
              <a:t>Infrastructure as Code</a:t>
            </a:r>
          </a:p>
          <a:p>
            <a:pPr lvl="1"/>
            <a:r>
              <a:rPr lang="en-US" dirty="0" smtClean="0"/>
              <a:t>Dynamic infrastructure platforms</a:t>
            </a:r>
          </a:p>
          <a:p>
            <a:pPr lvl="1"/>
            <a:r>
              <a:rPr lang="en-US" dirty="0" smtClean="0"/>
              <a:t>Infrastructure Definition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Terraform</a:t>
            </a:r>
          </a:p>
          <a:p>
            <a:r>
              <a:rPr lang="en-US" dirty="0" smtClean="0"/>
              <a:t>AWS </a:t>
            </a:r>
            <a:r>
              <a:rPr lang="en-US" dirty="0" smtClean="0"/>
              <a:t>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/>
          </a:bodyPr>
          <a:lstStyle/>
          <a:p>
            <a:r>
              <a:rPr lang="en-US" dirty="0" smtClean="0"/>
              <a:t>Review Terraform configuration file.</a:t>
            </a:r>
          </a:p>
          <a:p>
            <a:r>
              <a:rPr lang="en-US" dirty="0" smtClean="0"/>
              <a:t>Execute Terraform plan.</a:t>
            </a:r>
          </a:p>
          <a:p>
            <a:r>
              <a:rPr lang="en-US" dirty="0" smtClean="0"/>
              <a:t>Execute Terraform build.</a:t>
            </a:r>
          </a:p>
          <a:p>
            <a:r>
              <a:rPr lang="en-US" dirty="0" smtClean="0"/>
              <a:t>View new infrastructure on AWS.</a:t>
            </a:r>
          </a:p>
          <a:p>
            <a:r>
              <a:rPr lang="en-US" dirty="0" smtClean="0"/>
              <a:t>Remove new infrastructure.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</a:t>
            </a:r>
            <a:r>
              <a:rPr lang="en-US" dirty="0" smtClean="0"/>
              <a:t>infrastructure.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</a:t>
            </a:r>
            <a:r>
              <a:rPr lang="en-US" dirty="0" smtClean="0"/>
              <a:t>provisioning.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</a:t>
            </a:r>
            <a:r>
              <a:rPr lang="en-US" dirty="0" smtClean="0"/>
              <a:t>AWS.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</a:t>
            </a:r>
            <a:r>
              <a:rPr lang="en-US" dirty="0" smtClean="0"/>
              <a:t>format.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</a:t>
            </a:r>
            <a:r>
              <a:rPr lang="en-US" dirty="0" smtClean="0"/>
              <a:t>practices.</a:t>
            </a:r>
            <a:endParaRPr lang="en-US" dirty="0" smtClean="0"/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production</a:t>
            </a:r>
          </a:p>
          <a:p>
            <a:pPr lvl="2"/>
            <a:r>
              <a:rPr lang="en-US" dirty="0" smtClean="0"/>
              <a:t>Templates support parameters to allow for reuse in different situations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regions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 smtClean="0"/>
              <a:t>Fn</a:t>
            </a:r>
            <a:r>
              <a:rPr lang="en-US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“SEIS 665” }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Fn:FindInMap</a:t>
            </a:r>
            <a:endParaRPr lang="en-US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Fn:GetAtt</a:t>
            </a:r>
            <a:endParaRPr lang="en-US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Fn:GetAZs</a:t>
            </a:r>
            <a:endParaRPr lang="en-US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Fn:Join</a:t>
            </a:r>
            <a:endParaRPr lang="en-US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 err="1" smtClean="0"/>
              <a:t>Fn:Select</a:t>
            </a:r>
            <a:endParaRPr lang="en-US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Condition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Description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optional Metadata section includes arbitrary JSON objects that provide details about the template.</a:t>
            </a:r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parameters when launching a stack.</a:t>
            </a:r>
          </a:p>
          <a:p>
            <a:pPr lvl="1"/>
            <a:r>
              <a:rPr lang="en-US" dirty="0" smtClean="0"/>
              <a:t>Parameter logical names must be unique</a:t>
            </a:r>
          </a:p>
          <a:p>
            <a:pPr lvl="1"/>
            <a:r>
              <a:rPr lang="en-US" dirty="0" smtClean="0"/>
              <a:t>Logical name definition followed by a series of parameter properties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“Ref”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Pseudo Parameters are predefined parameters provided by CloudFormation.</a:t>
            </a:r>
          </a:p>
          <a:p>
            <a:pPr lvl="1"/>
            <a:r>
              <a:rPr lang="en-US" dirty="0" smtClean="0"/>
              <a:t>Use them the same way as normal parameters.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mappings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If</a:t>
            </a:r>
            <a:r>
              <a:rPr lang="de-DE" dirty="0" smtClean="0"/>
              <a:t> AWS::Region </a:t>
            </a:r>
            <a:r>
              <a:rPr lang="de-DE" dirty="0" err="1" smtClean="0"/>
              <a:t>is</a:t>
            </a:r>
            <a:r>
              <a:rPr lang="de-DE" dirty="0" smtClean="0"/>
              <a:t> us-east-1, </a:t>
            </a:r>
            <a:r>
              <a:rPr lang="de-DE" dirty="0" err="1" smtClean="0"/>
              <a:t>ImageId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ami-6411e20d.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conditions control the creation of resources or the definition of properties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true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Required section that describes the AWS resource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CloudFormation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MyInstance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 optional outputs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</a:t>
            </a:r>
          </a:p>
          <a:p>
            <a:pPr lvl="1"/>
            <a:r>
              <a:rPr lang="en-US" dirty="0" smtClean="0"/>
              <a:t>Maximum of 60 outputs allowed in a template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</a:t>
            </a:r>
          </a:p>
          <a:p>
            <a:pPr lvl="1"/>
            <a:r>
              <a:rPr lang="en-US" dirty="0" smtClean="0"/>
              <a:t>It’s possible to set a condition on the output using the “Condition” parameter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Create a simple stack with an EC2 instance and security group</a:t>
            </a:r>
          </a:p>
          <a:p>
            <a:r>
              <a:rPr lang="en-US" dirty="0" smtClean="0"/>
              <a:t>Setup EC2AvailabilityZone input parameter:</a:t>
            </a:r>
          </a:p>
          <a:p>
            <a:r>
              <a:rPr lang="en-US" dirty="0" smtClean="0"/>
              <a:t>Add EC2 Instance and rename to “</a:t>
            </a:r>
            <a:r>
              <a:rPr lang="en-US" dirty="0" err="1" smtClean="0"/>
              <a:t>MyFirstInstance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SecurityGroup</a:t>
            </a:r>
            <a:r>
              <a:rPr lang="en-US" dirty="0" smtClean="0"/>
              <a:t> and rename to “Webservers”</a:t>
            </a:r>
          </a:p>
          <a:p>
            <a:r>
              <a:rPr lang="en-US" dirty="0" smtClean="0"/>
              <a:t>Connect instance to security group</a:t>
            </a:r>
          </a:p>
          <a:p>
            <a:r>
              <a:rPr lang="en-US" dirty="0" smtClean="0"/>
              <a:t>Save template to local disk, validate template, and launch.</a:t>
            </a:r>
          </a:p>
          <a:p>
            <a:r>
              <a:rPr lang="en-US" dirty="0" smtClean="0"/>
              <a:t>Go back to CloudFormation stacks and update stack with new AZ.</a:t>
            </a:r>
          </a:p>
          <a:p>
            <a:r>
              <a:rPr lang="en-US" dirty="0" smtClean="0"/>
              <a:t>Delete the stack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"Parameters": {</a:t>
            </a:r>
          </a:p>
          <a:p>
            <a:pPr marL="0" indent="0">
              <a:buNone/>
            </a:pPr>
            <a:r>
              <a:rPr lang="en-US" dirty="0"/>
              <a:t>    "EC2AvailabilityZone": {</a:t>
            </a:r>
          </a:p>
          <a:p>
            <a:pPr marL="0" indent="0">
              <a:buNone/>
            </a:pPr>
            <a:r>
              <a:rPr lang="en-US" dirty="0"/>
              <a:t>      "Description": "Select an availability zone.",</a:t>
            </a:r>
          </a:p>
          <a:p>
            <a:pPr marL="0" indent="0">
              <a:buNone/>
            </a:pPr>
            <a:r>
              <a:rPr lang="en-US" dirty="0"/>
              <a:t>      "Type": "AWS::EC2::</a:t>
            </a:r>
            <a:r>
              <a:rPr lang="en-US" dirty="0" err="1"/>
              <a:t>AvailabilityZone</a:t>
            </a:r>
            <a:r>
              <a:rPr lang="en-US" dirty="0"/>
              <a:t>::Name"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Type": "AWS::EC2::Instance",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AvailabilityZone</a:t>
            </a:r>
            <a:r>
              <a:rPr lang="en-US" dirty="0"/>
              <a:t>": {</a:t>
            </a:r>
          </a:p>
          <a:p>
            <a:pPr marL="0" indent="0">
              <a:buNone/>
            </a:pPr>
            <a:r>
              <a:rPr lang="en-US" dirty="0"/>
              <a:t>          "Ref": "EC2AvailabilityZone"</a:t>
            </a:r>
          </a:p>
          <a:p>
            <a:pPr marL="0" indent="0">
              <a:buNone/>
            </a:pPr>
            <a:r>
              <a:rPr lang="en-US" dirty="0"/>
              <a:t>        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": "t2.micro",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": "ami-6869aa05",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KeyName</a:t>
            </a:r>
            <a:r>
              <a:rPr lang="en-US" dirty="0"/>
              <a:t>": "seis665"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"Type": "AWS::EC2::</a:t>
            </a:r>
            <a:r>
              <a:rPr lang="en-US" dirty="0" err="1"/>
              <a:t>SecurityGroup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GroupDescription</a:t>
            </a:r>
            <a:r>
              <a:rPr lang="en-US" dirty="0"/>
              <a:t>": "Allow incoming web requests.",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SecurityGroupIngress</a:t>
            </a:r>
            <a:r>
              <a:rPr lang="en-US" dirty="0"/>
              <a:t>": [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},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</a:t>
            </a:r>
          </a:p>
          <a:p>
            <a:pPr marL="0" indent="0">
              <a:buNone/>
            </a:pPr>
            <a:r>
              <a:rPr lang="en-US" dirty="0"/>
              <a:t>        ]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4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dirty="0">
                <a:hlinkClick r:id="rId2"/>
              </a:rPr>
              <a:t>https://youtu.be/</a:t>
            </a:r>
            <a:r>
              <a:rPr lang="en-US" dirty="0" smtClean="0">
                <a:hlinkClick r:id="rId2"/>
              </a:rPr>
              <a:t>fVMlxJJNmyA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www.amazon.com</a:t>
            </a:r>
            <a:r>
              <a:rPr lang="en-US" dirty="0" smtClean="0">
                <a:hlinkClick r:id="rId3"/>
              </a:rPr>
              <a:t>/en/documentation/</a:t>
            </a:r>
            <a:r>
              <a:rPr lang="en-US" dirty="0" err="1" smtClean="0">
                <a:hlinkClick r:id="rId3"/>
              </a:rPr>
              <a:t>cloudformation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DevOps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DevOps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infrastructure that is repeatable and testable.</a:t>
            </a:r>
          </a:p>
          <a:p>
            <a:endParaRPr lang="en-US" dirty="0" smtClean="0"/>
          </a:p>
          <a:p>
            <a:r>
              <a:rPr lang="en-US" dirty="0" smtClean="0"/>
              <a:t>Elimination of snowflakes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4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approach to infrastructure automation based on practices from software development.</a:t>
            </a:r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62594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Server sprawl</a:t>
            </a:r>
          </a:p>
          <a:p>
            <a:pPr lvl="1"/>
            <a:r>
              <a:rPr lang="en-US" dirty="0" smtClean="0"/>
              <a:t>It’s really easy to provision new servers.</a:t>
            </a:r>
          </a:p>
          <a:p>
            <a:pPr lvl="1"/>
            <a:r>
              <a:rPr lang="en-US" dirty="0" smtClean="0"/>
              <a:t>It becomes difficult to patch and consistently maintain servers and the numbers grow.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Configuration drift</a:t>
            </a:r>
          </a:p>
          <a:p>
            <a:pPr lvl="1"/>
            <a:r>
              <a:rPr lang="en-US" dirty="0" smtClean="0"/>
              <a:t>Configuration of servers gradually change over time.</a:t>
            </a:r>
          </a:p>
          <a:p>
            <a:pPr lvl="1"/>
            <a:r>
              <a:rPr lang="en-US" dirty="0" smtClean="0"/>
              <a:t>Unmanaged variation leads to support and maintenance challenges.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Snowflake servers</a:t>
            </a:r>
          </a:p>
          <a:p>
            <a:pPr lvl="1"/>
            <a:r>
              <a:rPr lang="en-US" dirty="0" smtClean="0"/>
              <a:t>Unique servers that cannot be easily replicated.</a:t>
            </a:r>
          </a:p>
          <a:p>
            <a:pPr lvl="1"/>
            <a:r>
              <a:rPr lang="en-US" dirty="0" smtClean="0"/>
              <a:t>Leads to fragile infrastructure and components that nobody knows how to fix.</a:t>
            </a:r>
          </a:p>
          <a:p>
            <a:endParaRPr lang="en-US" dirty="0" smtClean="0"/>
          </a:p>
          <a:p>
            <a:r>
              <a:rPr lang="en-US" dirty="0" smtClean="0"/>
              <a:t>Automation fear</a:t>
            </a:r>
          </a:p>
          <a:p>
            <a:pPr lvl="1"/>
            <a:r>
              <a:rPr lang="en-US" dirty="0" smtClean="0"/>
              <a:t>Fear of running automation tools because so much infrastructure is hand-cranked.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Erosion</a:t>
            </a:r>
          </a:p>
          <a:p>
            <a:pPr lvl="1"/>
            <a:r>
              <a:rPr lang="en-US" dirty="0" smtClean="0"/>
              <a:t>Natural entropy suggests that problems will creep into systems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11315</TotalTime>
  <Words>3452</Words>
  <Application>Microsoft Macintosh PowerPoint</Application>
  <PresentationFormat>On-screen Show (4:3)</PresentationFormat>
  <Paragraphs>696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DevOps IT</vt:lpstr>
      <vt:lpstr>Modern DevOps IT</vt:lpstr>
      <vt:lpstr>Infrastructure as Code</vt:lpstr>
      <vt:lpstr>Dynamic Infrastructure Challenges</vt:lpstr>
      <vt:lpstr>Infrastructure as Code Principles</vt:lpstr>
      <vt:lpstr>Cattle vs. Pets</vt:lpstr>
      <vt:lpstr>Infrastructure as Code Practices</vt:lpstr>
      <vt:lpstr>Anti-Fragility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162</cp:revision>
  <dcterms:created xsi:type="dcterms:W3CDTF">2016-04-18T21:29:35Z</dcterms:created>
  <dcterms:modified xsi:type="dcterms:W3CDTF">2016-10-30T21:28:39Z</dcterms:modified>
</cp:coreProperties>
</file>